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857CC8D-2E9C-4B58-AE7E-440969E81267}" type="datetimeFigureOut">
              <a:rPr lang="en-GB" smtClean="0"/>
              <a:t>31/03/2023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330286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857CC8D-2E9C-4B58-AE7E-440969E81267}" type="datetimeFigureOut">
              <a:rPr lang="en-GB" smtClean="0"/>
              <a:t>31/03/2023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2408615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857CC8D-2E9C-4B58-AE7E-440969E81267}" type="datetimeFigureOut">
              <a:rPr lang="en-GB" smtClean="0"/>
              <a:t>31/03/2023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382557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857CC8D-2E9C-4B58-AE7E-440969E81267}" type="datetimeFigureOut">
              <a:rPr lang="en-GB" smtClean="0"/>
              <a:t>31/03/2023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3097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57CC8D-2E9C-4B58-AE7E-440969E81267}" type="datetimeFigureOut">
              <a:rPr lang="en-GB" smtClean="0"/>
              <a:t>31/03/2023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703803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857CC8D-2E9C-4B58-AE7E-440969E81267}" type="datetimeFigureOut">
              <a:rPr lang="en-GB" smtClean="0"/>
              <a:t>31/03/2023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592178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857CC8D-2E9C-4B58-AE7E-440969E81267}" type="datetimeFigureOut">
              <a:rPr lang="en-GB" smtClean="0"/>
              <a:t>31/03/2023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199555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857CC8D-2E9C-4B58-AE7E-440969E81267}" type="datetimeFigureOut">
              <a:rPr lang="en-GB" smtClean="0"/>
              <a:t>31/03/2023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2799273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57CC8D-2E9C-4B58-AE7E-440969E81267}" type="datetimeFigureOut">
              <a:rPr lang="en-GB" smtClean="0"/>
              <a:t>31/03/2023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218521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57CC8D-2E9C-4B58-AE7E-440969E81267}" type="datetimeFigureOut">
              <a:rPr lang="en-GB" smtClean="0"/>
              <a:t>31/03/2023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3142965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57CC8D-2E9C-4B58-AE7E-440969E81267}" type="datetimeFigureOut">
              <a:rPr lang="en-GB" smtClean="0"/>
              <a:t>31/03/2023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6A5DB-AE67-4559-A0D7-113206325C8E}" type="slidenum">
              <a:rPr lang="en-GB" smtClean="0"/>
              <a:t>‹#›</a:t>
            </a:fld>
            <a:endParaRPr lang="en-GB"/>
          </a:p>
        </p:txBody>
      </p:sp>
    </p:spTree>
    <p:extLst>
      <p:ext uri="{BB962C8B-B14F-4D97-AF65-F5344CB8AC3E}">
        <p14:creationId xmlns:p14="http://schemas.microsoft.com/office/powerpoint/2010/main" val="3770996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7CC8D-2E9C-4B58-AE7E-440969E81267}" type="datetimeFigureOut">
              <a:rPr lang="en-GB" smtClean="0"/>
              <a:t>31/03/2023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6A5DB-AE67-4559-A0D7-113206325C8E}" type="slidenum">
              <a:rPr lang="en-GB" smtClean="0"/>
              <a:t>‹#›</a:t>
            </a:fld>
            <a:endParaRPr lang="en-GB"/>
          </a:p>
        </p:txBody>
      </p:sp>
    </p:spTree>
    <p:extLst>
      <p:ext uri="{BB962C8B-B14F-4D97-AF65-F5344CB8AC3E}">
        <p14:creationId xmlns:p14="http://schemas.microsoft.com/office/powerpoint/2010/main" val="2826369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130" y="281188"/>
            <a:ext cx="5434884" cy="6362163"/>
          </a:xfrm>
          <a:prstGeom prst="rect">
            <a:avLst/>
          </a:prstGeom>
          <a:noFill/>
          <a:ln>
            <a:solidFill>
              <a:schemeClr val="tx1"/>
            </a:solidFill>
          </a:ln>
        </p:spPr>
        <p:txBody>
          <a:bodyPr wrap="square" rtlCol="0">
            <a:spAutoFit/>
          </a:bodyPr>
          <a:lstStyle/>
          <a:p>
            <a:endParaRPr lang="en-GB" dirty="0"/>
          </a:p>
        </p:txBody>
      </p:sp>
      <p:sp>
        <p:nvSpPr>
          <p:cNvPr id="8" name="TextBox 7"/>
          <p:cNvSpPr txBox="1"/>
          <p:nvPr/>
        </p:nvSpPr>
        <p:spPr>
          <a:xfrm>
            <a:off x="500130" y="281188"/>
            <a:ext cx="5434884" cy="830997"/>
          </a:xfrm>
          <a:prstGeom prst="rect">
            <a:avLst/>
          </a:prstGeom>
          <a:noFill/>
        </p:spPr>
        <p:txBody>
          <a:bodyPr wrap="square" rtlCol="0">
            <a:spAutoFit/>
          </a:bodyPr>
          <a:lstStyle/>
          <a:p>
            <a:pPr algn="ctr"/>
            <a:r>
              <a:rPr lang="en-GB" sz="4800" b="1" u="sng" dirty="0"/>
              <a:t>Escalation:</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8044" y="1112185"/>
            <a:ext cx="3060852" cy="5309088"/>
          </a:xfrm>
          <a:prstGeom prst="rect">
            <a:avLst/>
          </a:prstGeom>
        </p:spPr>
      </p:pic>
      <p:grpSp>
        <p:nvGrpSpPr>
          <p:cNvPr id="17" name="Group 16"/>
          <p:cNvGrpSpPr/>
          <p:nvPr/>
        </p:nvGrpSpPr>
        <p:grpSpPr>
          <a:xfrm>
            <a:off x="6516712" y="359192"/>
            <a:ext cx="5486400" cy="6206154"/>
            <a:chOff x="515155" y="206062"/>
            <a:chExt cx="5486400" cy="6206154"/>
          </a:xfrm>
        </p:grpSpPr>
        <p:sp>
          <p:nvSpPr>
            <p:cNvPr id="13" name="TextBox 12"/>
            <p:cNvSpPr txBox="1"/>
            <p:nvPr/>
          </p:nvSpPr>
          <p:spPr>
            <a:xfrm>
              <a:off x="515155" y="206062"/>
              <a:ext cx="5486400" cy="984885"/>
            </a:xfrm>
            <a:prstGeom prst="rect">
              <a:avLst/>
            </a:prstGeom>
            <a:noFill/>
          </p:spPr>
          <p:txBody>
            <a:bodyPr wrap="square" rtlCol="0">
              <a:spAutoFit/>
            </a:bodyPr>
            <a:lstStyle/>
            <a:p>
              <a:pPr algn="ctr"/>
              <a:r>
                <a:rPr lang="en-GB" sz="2000" b="1" dirty="0"/>
                <a:t>Top 10 do’s and don’ts when it comes to escalation with your child:</a:t>
              </a:r>
            </a:p>
            <a:p>
              <a:endParaRPr lang="en-GB" dirty="0"/>
            </a:p>
          </p:txBody>
        </p:sp>
        <p:sp>
          <p:nvSpPr>
            <p:cNvPr id="14" name="TextBox 13"/>
            <p:cNvSpPr txBox="1"/>
            <p:nvPr/>
          </p:nvSpPr>
          <p:spPr>
            <a:xfrm>
              <a:off x="515155" y="965915"/>
              <a:ext cx="2717442" cy="3970318"/>
            </a:xfrm>
            <a:prstGeom prst="rect">
              <a:avLst/>
            </a:prstGeom>
            <a:noFill/>
            <a:ln>
              <a:noFill/>
            </a:ln>
          </p:spPr>
          <p:txBody>
            <a:bodyPr wrap="square" rtlCol="0">
              <a:spAutoFit/>
            </a:bodyPr>
            <a:lstStyle/>
            <a:p>
              <a:pPr algn="ctr"/>
              <a:r>
                <a:rPr lang="en-GB" b="1" dirty="0"/>
                <a:t>What to do:</a:t>
              </a:r>
            </a:p>
            <a:p>
              <a:r>
                <a:rPr lang="en-GB" dirty="0"/>
                <a:t> - Stay calm</a:t>
              </a:r>
            </a:p>
            <a:p>
              <a:r>
                <a:rPr lang="en-GB" dirty="0"/>
                <a:t> - Stop and think</a:t>
              </a:r>
            </a:p>
            <a:p>
              <a:r>
                <a:rPr lang="en-GB" dirty="0"/>
                <a:t> - Remain positive</a:t>
              </a:r>
            </a:p>
            <a:p>
              <a:r>
                <a:rPr lang="en-GB" dirty="0"/>
                <a:t> - Give yourself time to plan your response</a:t>
              </a:r>
            </a:p>
            <a:p>
              <a:r>
                <a:rPr lang="en-GB" dirty="0"/>
                <a:t> - Be non-judgemental</a:t>
              </a:r>
            </a:p>
            <a:p>
              <a:r>
                <a:rPr lang="en-GB" dirty="0"/>
                <a:t> - Remind yourself you’re doing the right thing</a:t>
              </a:r>
            </a:p>
            <a:p>
              <a:r>
                <a:rPr lang="en-GB" dirty="0"/>
                <a:t> - Be gentle and firm </a:t>
              </a:r>
            </a:p>
            <a:p>
              <a:r>
                <a:rPr lang="en-GB" dirty="0"/>
                <a:t> - Persist</a:t>
              </a:r>
            </a:p>
            <a:p>
              <a:r>
                <a:rPr lang="en-GB" dirty="0"/>
                <a:t> - Walk away</a:t>
              </a:r>
            </a:p>
            <a:p>
              <a:r>
                <a:rPr lang="en-GB" dirty="0"/>
                <a:t> - Believe things can get better   </a:t>
              </a:r>
            </a:p>
          </p:txBody>
        </p:sp>
        <p:sp>
          <p:nvSpPr>
            <p:cNvPr id="15" name="TextBox 14"/>
            <p:cNvSpPr txBox="1"/>
            <p:nvPr/>
          </p:nvSpPr>
          <p:spPr>
            <a:xfrm>
              <a:off x="3232597" y="965913"/>
              <a:ext cx="2717442" cy="3693319"/>
            </a:xfrm>
            <a:prstGeom prst="rect">
              <a:avLst/>
            </a:prstGeom>
            <a:noFill/>
            <a:ln>
              <a:noFill/>
            </a:ln>
          </p:spPr>
          <p:txBody>
            <a:bodyPr wrap="square" rtlCol="0">
              <a:spAutoFit/>
            </a:bodyPr>
            <a:lstStyle/>
            <a:p>
              <a:pPr algn="ctr"/>
              <a:r>
                <a:rPr lang="en-GB" b="1" dirty="0"/>
                <a:t>What to avoid:</a:t>
              </a:r>
            </a:p>
            <a:p>
              <a:r>
                <a:rPr lang="en-GB" dirty="0"/>
                <a:t> - React</a:t>
              </a:r>
            </a:p>
            <a:p>
              <a:r>
                <a:rPr lang="en-GB" dirty="0"/>
                <a:t> - Talk too much</a:t>
              </a:r>
            </a:p>
            <a:p>
              <a:r>
                <a:rPr lang="en-GB" dirty="0"/>
                <a:t> - Argue</a:t>
              </a:r>
            </a:p>
            <a:p>
              <a:r>
                <a:rPr lang="en-GB" dirty="0"/>
                <a:t> - Lecture</a:t>
              </a:r>
            </a:p>
            <a:p>
              <a:r>
                <a:rPr lang="en-GB" dirty="0"/>
                <a:t> - Threaten </a:t>
              </a:r>
            </a:p>
            <a:p>
              <a:r>
                <a:rPr lang="en-GB" dirty="0"/>
                <a:t> - Raise your voice</a:t>
              </a:r>
            </a:p>
            <a:p>
              <a:r>
                <a:rPr lang="en-GB" dirty="0"/>
                <a:t> - Use sarcasm</a:t>
              </a:r>
            </a:p>
            <a:p>
              <a:r>
                <a:rPr lang="en-GB" dirty="0"/>
                <a:t> - Blame</a:t>
              </a:r>
            </a:p>
            <a:p>
              <a:r>
                <a:rPr lang="en-GB" dirty="0"/>
                <a:t> - Say hurtful things </a:t>
              </a:r>
            </a:p>
            <a:p>
              <a:r>
                <a:rPr lang="en-GB" dirty="0"/>
                <a:t> - Use aggressive body language. </a:t>
              </a:r>
            </a:p>
            <a:p>
              <a:endParaRPr lang="en-GB" dirty="0"/>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3281" y="4825970"/>
              <a:ext cx="2987899" cy="1586246"/>
            </a:xfrm>
            <a:prstGeom prst="rect">
              <a:avLst/>
            </a:prstGeom>
          </p:spPr>
        </p:pic>
      </p:grpSp>
      <p:sp>
        <p:nvSpPr>
          <p:cNvPr id="18" name="TextBox 17"/>
          <p:cNvSpPr txBox="1"/>
          <p:nvPr/>
        </p:nvSpPr>
        <p:spPr>
          <a:xfrm>
            <a:off x="6413680" y="281188"/>
            <a:ext cx="5434884" cy="6362163"/>
          </a:xfrm>
          <a:prstGeom prst="rect">
            <a:avLst/>
          </a:prstGeom>
          <a:noFill/>
          <a:ln>
            <a:solidFill>
              <a:schemeClr val="tx1"/>
            </a:solidFill>
          </a:ln>
        </p:spPr>
        <p:txBody>
          <a:bodyPr wrap="square" rtlCol="0">
            <a:spAutoFit/>
          </a:bodyPr>
          <a:lstStyle/>
          <a:p>
            <a:endParaRPr lang="en-GB" dirty="0"/>
          </a:p>
        </p:txBody>
      </p:sp>
    </p:spTree>
    <p:extLst>
      <p:ext uri="{BB962C8B-B14F-4D97-AF65-F5344CB8AC3E}">
        <p14:creationId xmlns:p14="http://schemas.microsoft.com/office/powerpoint/2010/main" val="151099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53945" y="2218683"/>
            <a:ext cx="2085228" cy="203432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5886" y="1949438"/>
            <a:ext cx="2120185" cy="1672402"/>
          </a:xfrm>
          <a:prstGeom prst="rect">
            <a:avLst/>
          </a:prstGeom>
        </p:spPr>
      </p:pic>
      <p:sp>
        <p:nvSpPr>
          <p:cNvPr id="5" name="TextBox 4"/>
          <p:cNvSpPr txBox="1"/>
          <p:nvPr/>
        </p:nvSpPr>
        <p:spPr>
          <a:xfrm>
            <a:off x="500130" y="281189"/>
            <a:ext cx="5434884" cy="6362163"/>
          </a:xfrm>
          <a:prstGeom prst="rect">
            <a:avLst/>
          </a:prstGeom>
          <a:noFill/>
          <a:ln>
            <a:solidFill>
              <a:schemeClr val="tx1"/>
            </a:solidFill>
          </a:ln>
        </p:spPr>
        <p:txBody>
          <a:bodyPr wrap="square" rtlCol="0">
            <a:spAutoFit/>
          </a:bodyPr>
          <a:lstStyle/>
          <a:p>
            <a:endParaRPr lang="en-GB" dirty="0"/>
          </a:p>
        </p:txBody>
      </p:sp>
      <p:sp>
        <p:nvSpPr>
          <p:cNvPr id="7" name="TextBox 6"/>
          <p:cNvSpPr txBox="1"/>
          <p:nvPr/>
        </p:nvSpPr>
        <p:spPr>
          <a:xfrm>
            <a:off x="6383629" y="281188"/>
            <a:ext cx="5434884" cy="6362163"/>
          </a:xfrm>
          <a:prstGeom prst="rect">
            <a:avLst/>
          </a:prstGeom>
          <a:noFill/>
          <a:ln>
            <a:solidFill>
              <a:schemeClr val="tx1"/>
            </a:solidFill>
          </a:ln>
        </p:spPr>
        <p:txBody>
          <a:bodyPr wrap="square" rtlCol="0">
            <a:spAutoFit/>
          </a:bodyPr>
          <a:lstStyle/>
          <a:p>
            <a:endParaRPr lang="en-GB" dirty="0"/>
          </a:p>
        </p:txBody>
      </p:sp>
      <p:sp>
        <p:nvSpPr>
          <p:cNvPr id="2" name="TextBox 1"/>
          <p:cNvSpPr txBox="1"/>
          <p:nvPr/>
        </p:nvSpPr>
        <p:spPr>
          <a:xfrm>
            <a:off x="500130" y="281188"/>
            <a:ext cx="5434884" cy="2062103"/>
          </a:xfrm>
          <a:prstGeom prst="rect">
            <a:avLst/>
          </a:prstGeom>
          <a:noFill/>
        </p:spPr>
        <p:txBody>
          <a:bodyPr wrap="square" rtlCol="0">
            <a:spAutoFit/>
          </a:bodyPr>
          <a:lstStyle/>
          <a:p>
            <a:pPr algn="ctr"/>
            <a:r>
              <a:rPr lang="en-GB" sz="2000" b="1" u="sng" dirty="0"/>
              <a:t>Different types of escalation:</a:t>
            </a:r>
          </a:p>
          <a:p>
            <a:r>
              <a:rPr lang="en-GB" dirty="0"/>
              <a:t> </a:t>
            </a:r>
          </a:p>
          <a:p>
            <a:r>
              <a:rPr lang="en-GB" b="1" u="sng" dirty="0"/>
              <a:t>Joint escalation:</a:t>
            </a:r>
          </a:p>
          <a:p>
            <a:r>
              <a:rPr lang="en-GB" dirty="0"/>
              <a:t>Your child raises their voice, you raise yours, your child shouts, you start to shout, your child shouts louder, you shout louder. The argument can end in violence on both sides</a:t>
            </a:r>
          </a:p>
        </p:txBody>
      </p:sp>
      <p:sp>
        <p:nvSpPr>
          <p:cNvPr id="6" name="TextBox 5"/>
          <p:cNvSpPr txBox="1"/>
          <p:nvPr/>
        </p:nvSpPr>
        <p:spPr>
          <a:xfrm>
            <a:off x="500130" y="3462269"/>
            <a:ext cx="5434884" cy="2862322"/>
          </a:xfrm>
          <a:prstGeom prst="rect">
            <a:avLst/>
          </a:prstGeom>
          <a:noFill/>
        </p:spPr>
        <p:txBody>
          <a:bodyPr wrap="square" rtlCol="0">
            <a:spAutoFit/>
          </a:bodyPr>
          <a:lstStyle/>
          <a:p>
            <a:r>
              <a:rPr lang="en-GB" b="1" u="sng" dirty="0"/>
              <a:t>Giving-in escalation:</a:t>
            </a:r>
          </a:p>
          <a:p>
            <a:r>
              <a:rPr lang="en-GB" dirty="0"/>
              <a:t>Your child shouts and demands, after a while you give in and let your child have their way. Your child learns that they get their own way if they make enough fuss and will repeat the pattern as often as</a:t>
            </a:r>
          </a:p>
          <a:p>
            <a:r>
              <a:rPr lang="en-GB" dirty="0"/>
              <a:t> they can. Each time this happens </a:t>
            </a:r>
          </a:p>
          <a:p>
            <a:r>
              <a:rPr lang="en-GB" dirty="0"/>
              <a:t>you set the bench mark at what </a:t>
            </a:r>
          </a:p>
          <a:p>
            <a:r>
              <a:rPr lang="en-GB" dirty="0"/>
              <a:t>point you will give in. This bench </a:t>
            </a:r>
          </a:p>
          <a:p>
            <a:r>
              <a:rPr lang="en-GB" dirty="0"/>
              <a:t>mark can get higher and higher </a:t>
            </a:r>
          </a:p>
          <a:p>
            <a:r>
              <a:rPr lang="en-GB" dirty="0"/>
              <a:t>each time. </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38342" y="4578972"/>
            <a:ext cx="1765300" cy="1905000"/>
          </a:xfrm>
          <a:prstGeom prst="rect">
            <a:avLst/>
          </a:prstGeom>
        </p:spPr>
      </p:pic>
      <p:sp>
        <p:nvSpPr>
          <p:cNvPr id="4" name="Rectangle 3"/>
          <p:cNvSpPr/>
          <p:nvPr/>
        </p:nvSpPr>
        <p:spPr>
          <a:xfrm>
            <a:off x="5499279" y="4578972"/>
            <a:ext cx="204363" cy="1905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6383629" y="281188"/>
            <a:ext cx="5434884" cy="6186309"/>
          </a:xfrm>
          <a:prstGeom prst="rect">
            <a:avLst/>
          </a:prstGeom>
          <a:noFill/>
        </p:spPr>
        <p:txBody>
          <a:bodyPr wrap="square" rtlCol="0">
            <a:spAutoFit/>
          </a:bodyPr>
          <a:lstStyle/>
          <a:p>
            <a:r>
              <a:rPr lang="en-GB" dirty="0"/>
              <a:t>Parents sometimes see their children as arguing with them, making threats and expressing anger. The natural response of most parents is to try and get back in control, making threats back or demanding punishments.  </a:t>
            </a:r>
          </a:p>
          <a:p>
            <a:endParaRPr lang="en-GB" dirty="0"/>
          </a:p>
          <a:p>
            <a:r>
              <a:rPr lang="en-GB" dirty="0"/>
              <a:t>In most cases, this further angers the child, and is almost like throwing fuel on the</a:t>
            </a:r>
          </a:p>
          <a:p>
            <a:r>
              <a:rPr lang="en-GB" dirty="0"/>
              <a:t> fire. They get more angry, </a:t>
            </a:r>
          </a:p>
          <a:p>
            <a:r>
              <a:rPr lang="en-GB" dirty="0"/>
              <a:t>you get more angry and</a:t>
            </a:r>
          </a:p>
          <a:p>
            <a:r>
              <a:rPr lang="en-GB" dirty="0"/>
              <a:t> things continue to escalate and </a:t>
            </a:r>
          </a:p>
          <a:p>
            <a:r>
              <a:rPr lang="en-GB" dirty="0"/>
              <a:t>you end up in a battle of wills, </a:t>
            </a:r>
          </a:p>
          <a:p>
            <a:r>
              <a:rPr lang="en-GB" dirty="0"/>
              <a:t>Neither one of you wanting to </a:t>
            </a:r>
          </a:p>
          <a:p>
            <a:r>
              <a:rPr lang="en-GB" dirty="0"/>
              <a:t>back down </a:t>
            </a:r>
          </a:p>
          <a:p>
            <a:endParaRPr lang="en-GB" dirty="0"/>
          </a:p>
          <a:p>
            <a:endParaRPr lang="en-GB" dirty="0"/>
          </a:p>
          <a:p>
            <a:r>
              <a:rPr lang="en-GB" dirty="0"/>
              <a:t>In these times, you’re fighting a losing battle. Your child is </a:t>
            </a:r>
            <a:r>
              <a:rPr lang="en-GB" u="sng" dirty="0"/>
              <a:t>always</a:t>
            </a:r>
            <a:r>
              <a:rPr lang="en-GB" dirty="0"/>
              <a:t> willing to go one step further than you’re ever going to go. Each times you go further before giving up, the bench mark gets higher, and the line to beat goes up and up. </a:t>
            </a:r>
          </a:p>
          <a:p>
            <a:endParaRPr lang="en-GB" dirty="0"/>
          </a:p>
        </p:txBody>
      </p:sp>
    </p:spTree>
    <p:extLst>
      <p:ext uri="{BB962C8B-B14F-4D97-AF65-F5344CB8AC3E}">
        <p14:creationId xmlns:p14="http://schemas.microsoft.com/office/powerpoint/2010/main" val="119515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572" y="1940417"/>
            <a:ext cx="5080000" cy="2590800"/>
          </a:xfrm>
          <a:prstGeom prst="rect">
            <a:avLst/>
          </a:prstGeom>
        </p:spPr>
      </p:pic>
      <p:sp>
        <p:nvSpPr>
          <p:cNvPr id="4" name="TextBox 3"/>
          <p:cNvSpPr txBox="1"/>
          <p:nvPr/>
        </p:nvSpPr>
        <p:spPr>
          <a:xfrm>
            <a:off x="500130" y="281188"/>
            <a:ext cx="5434884" cy="6362163"/>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6383629" y="281188"/>
            <a:ext cx="5434884" cy="6362163"/>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500130" y="281188"/>
            <a:ext cx="5434884" cy="5970865"/>
          </a:xfrm>
          <a:prstGeom prst="rect">
            <a:avLst/>
          </a:prstGeom>
          <a:noFill/>
        </p:spPr>
        <p:txBody>
          <a:bodyPr wrap="square" rtlCol="0">
            <a:spAutoFit/>
          </a:bodyPr>
          <a:lstStyle/>
          <a:p>
            <a:pPr algn="ctr"/>
            <a:r>
              <a:rPr lang="en-GB" sz="2000" b="1" u="sng" dirty="0"/>
              <a:t>De-escalation</a:t>
            </a:r>
          </a:p>
          <a:p>
            <a:pPr algn="ctr"/>
            <a:endParaRPr lang="en-GB" sz="2000" b="1" u="sng" dirty="0"/>
          </a:p>
          <a:p>
            <a:r>
              <a:rPr lang="en-GB" dirty="0"/>
              <a:t>De-escalating the situation removes the power away from the child. The parent takes the lead and controls their reactions and does not allow the child to reel them in.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Notice if you’ve been hooked, and take time to step off the rollercoaster. Avoid getting into lengthy discussions with your child and avoid getting into ‘lecture mode’. This is how your child will draw you into the game, a game which you will undoubtedly lose. </a:t>
            </a:r>
          </a:p>
        </p:txBody>
      </p:sp>
      <p:sp>
        <p:nvSpPr>
          <p:cNvPr id="8" name="TextBox 7"/>
          <p:cNvSpPr txBox="1"/>
          <p:nvPr/>
        </p:nvSpPr>
        <p:spPr>
          <a:xfrm>
            <a:off x="6413679" y="281188"/>
            <a:ext cx="5422006" cy="6494085"/>
          </a:xfrm>
          <a:prstGeom prst="rect">
            <a:avLst/>
          </a:prstGeom>
          <a:noFill/>
        </p:spPr>
        <p:txBody>
          <a:bodyPr wrap="square" rtlCol="0">
            <a:spAutoFit/>
          </a:bodyPr>
          <a:lstStyle/>
          <a:p>
            <a:pPr algn="ctr"/>
            <a:r>
              <a:rPr lang="en-GB" sz="2000" b="1" dirty="0"/>
              <a:t>Pause and postpone</a:t>
            </a:r>
          </a:p>
          <a:p>
            <a:endParaRPr lang="en-GB" dirty="0"/>
          </a:p>
          <a:p>
            <a:r>
              <a:rPr lang="en-GB" dirty="0"/>
              <a:t>Pause and postpone is one of the strongest tools in a parenting toolbox. Taking the time to get your thoughts straight rather than making a rash decision is a really good way of removing the power from the child, showing them that they don’t have the power to make you react in a specific way which means they get what they want.</a:t>
            </a:r>
          </a:p>
          <a:p>
            <a:endParaRPr lang="en-GB" dirty="0"/>
          </a:p>
          <a:p>
            <a:endParaRPr lang="en-GB" b="1" dirty="0"/>
          </a:p>
          <a:p>
            <a:endParaRPr lang="en-GB" dirty="0"/>
          </a:p>
          <a:p>
            <a:endParaRPr lang="en-GB" dirty="0"/>
          </a:p>
          <a:p>
            <a:endParaRPr lang="en-GB" dirty="0"/>
          </a:p>
          <a:p>
            <a:endParaRPr lang="en-GB" dirty="0"/>
          </a:p>
          <a:p>
            <a:r>
              <a:rPr lang="en-GB" dirty="0"/>
              <a:t>Using phrases such as ‘I’m going to take some time to think about it’ followed by staying silent is a clear way of showing the child that you’re independent of their control and are taking lead of the situation yourself. By staying silent and not getting into further discussion you’re left with the final say. Walk away, do something to distract yourself. </a:t>
            </a:r>
          </a:p>
          <a:p>
            <a:endParaRPr lang="en-GB" b="1"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5173" y="2566669"/>
            <a:ext cx="1821560" cy="1791200"/>
          </a:xfrm>
          <a:prstGeom prst="rect">
            <a:avLst/>
          </a:prstGeom>
        </p:spPr>
      </p:pic>
    </p:spTree>
    <p:extLst>
      <p:ext uri="{BB962C8B-B14F-4D97-AF65-F5344CB8AC3E}">
        <p14:creationId xmlns:p14="http://schemas.microsoft.com/office/powerpoint/2010/main" val="35603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2099" y="2253802"/>
            <a:ext cx="2019247" cy="1957253"/>
          </a:xfrm>
          <a:prstGeom prst="rect">
            <a:avLst/>
          </a:prstGeom>
        </p:spPr>
      </p:pic>
      <p:sp>
        <p:nvSpPr>
          <p:cNvPr id="4" name="TextBox 3"/>
          <p:cNvSpPr txBox="1"/>
          <p:nvPr/>
        </p:nvSpPr>
        <p:spPr>
          <a:xfrm>
            <a:off x="500130" y="281188"/>
            <a:ext cx="5434884" cy="6362163"/>
          </a:xfrm>
          <a:prstGeom prst="rect">
            <a:avLst/>
          </a:prstGeom>
          <a:noFill/>
          <a:ln>
            <a:solidFill>
              <a:schemeClr val="tx1"/>
            </a:solidFill>
          </a:ln>
        </p:spPr>
        <p:txBody>
          <a:bodyPr wrap="square" rtlCol="0">
            <a:spAutoFit/>
          </a:bodyPr>
          <a:lstStyle/>
          <a:p>
            <a:endParaRPr lang="en-GB" dirty="0"/>
          </a:p>
        </p:txBody>
      </p:sp>
      <p:sp>
        <p:nvSpPr>
          <p:cNvPr id="5" name="TextBox 4"/>
          <p:cNvSpPr txBox="1"/>
          <p:nvPr/>
        </p:nvSpPr>
        <p:spPr>
          <a:xfrm>
            <a:off x="6383629" y="281188"/>
            <a:ext cx="5434884" cy="6362163"/>
          </a:xfrm>
          <a:prstGeom prst="rect">
            <a:avLst/>
          </a:prstGeom>
          <a:noFill/>
          <a:ln>
            <a:solidFill>
              <a:schemeClr val="tx1"/>
            </a:solidFill>
          </a:ln>
        </p:spPr>
        <p:txBody>
          <a:bodyPr wrap="square" rtlCol="0">
            <a:spAutoFit/>
          </a:bodyPr>
          <a:lstStyle/>
          <a:p>
            <a:endParaRPr lang="en-GB" dirty="0"/>
          </a:p>
        </p:txBody>
      </p:sp>
      <p:sp>
        <p:nvSpPr>
          <p:cNvPr id="6" name="TextBox 5"/>
          <p:cNvSpPr txBox="1"/>
          <p:nvPr/>
        </p:nvSpPr>
        <p:spPr>
          <a:xfrm>
            <a:off x="500130" y="281188"/>
            <a:ext cx="5434884" cy="6524863"/>
          </a:xfrm>
          <a:prstGeom prst="rect">
            <a:avLst/>
          </a:prstGeom>
          <a:noFill/>
        </p:spPr>
        <p:txBody>
          <a:bodyPr wrap="square" rtlCol="0">
            <a:spAutoFit/>
          </a:bodyPr>
          <a:lstStyle/>
          <a:p>
            <a:pPr algn="ctr"/>
            <a:r>
              <a:rPr lang="en-GB" sz="2000" b="1" u="sng" dirty="0"/>
              <a:t>Wait, you want me to give up?! You’re letting them win!! </a:t>
            </a:r>
            <a:endParaRPr lang="en-GB" sz="2000" dirty="0"/>
          </a:p>
          <a:p>
            <a:r>
              <a:rPr lang="en-GB" dirty="0"/>
              <a:t>Lots of parents find the idea of avoiding argument and walking away as giving up/backing down. They feel like they’re reinforcing to their child that they have no power or control, it feels like their child has won.</a:t>
            </a:r>
          </a:p>
          <a:p>
            <a:endParaRPr lang="en-GB" sz="2000" b="1" u="sng" dirty="0"/>
          </a:p>
          <a:p>
            <a:endParaRPr lang="en-GB" sz="2000" b="1" u="sng" dirty="0"/>
          </a:p>
          <a:p>
            <a:endParaRPr lang="en-GB" sz="2000" b="1" u="sng" dirty="0"/>
          </a:p>
          <a:p>
            <a:endParaRPr lang="en-GB" sz="2000" b="1" u="sng" dirty="0"/>
          </a:p>
          <a:p>
            <a:endParaRPr lang="en-GB" sz="2000" b="1" u="sng" dirty="0"/>
          </a:p>
          <a:p>
            <a:endParaRPr lang="en-GB" sz="2000" b="1" u="sng" dirty="0"/>
          </a:p>
          <a:p>
            <a:endParaRPr lang="en-GB" sz="2000" b="1" u="sng" dirty="0"/>
          </a:p>
          <a:p>
            <a:endParaRPr lang="en-GB" sz="2000" b="1" u="sng" dirty="0"/>
          </a:p>
          <a:p>
            <a:r>
              <a:rPr lang="en-GB" sz="2000" b="1" u="sng" dirty="0"/>
              <a:t>By walking away, you’re in control</a:t>
            </a:r>
          </a:p>
          <a:p>
            <a:r>
              <a:rPr lang="en-GB" dirty="0"/>
              <a:t>Your child sees escalation as a game. I shout, you shout and we go on until you back down and I win and get what I want.</a:t>
            </a:r>
          </a:p>
          <a:p>
            <a:r>
              <a:rPr lang="en-GB" dirty="0"/>
              <a:t>By taking away your role in this, we don’t get to a point where the child wins… ‘I shout, you walk away….’ and the escalation ends. The important part is addressing the incident when things are calm.</a:t>
            </a:r>
          </a:p>
        </p:txBody>
      </p:sp>
      <p:sp>
        <p:nvSpPr>
          <p:cNvPr id="8" name="TextBox 7"/>
          <p:cNvSpPr txBox="1"/>
          <p:nvPr/>
        </p:nvSpPr>
        <p:spPr>
          <a:xfrm>
            <a:off x="6375042" y="281188"/>
            <a:ext cx="5447764" cy="6247864"/>
          </a:xfrm>
          <a:prstGeom prst="rect">
            <a:avLst/>
          </a:prstGeom>
          <a:noFill/>
        </p:spPr>
        <p:txBody>
          <a:bodyPr wrap="square" rtlCol="0">
            <a:spAutoFit/>
          </a:bodyPr>
          <a:lstStyle/>
          <a:p>
            <a:pPr algn="ctr"/>
            <a:r>
              <a:rPr lang="en-GB" sz="2000" b="1" u="sng" dirty="0"/>
              <a:t>Strike when the iron is cold</a:t>
            </a:r>
          </a:p>
          <a:p>
            <a:pPr algn="ctr"/>
            <a:endParaRPr lang="en-GB" sz="2000" b="1" u="sng" dirty="0"/>
          </a:p>
          <a:p>
            <a:r>
              <a:rPr lang="en-GB" dirty="0"/>
              <a:t>Addressing incidents whilst things still feel heated means there is more chance that things could explode again, and we’re back to square 1 and back to de-escalation. You could go </a:t>
            </a:r>
          </a:p>
          <a:p>
            <a:r>
              <a:rPr lang="en-GB" dirty="0"/>
              <a:t>round this cycle time and</a:t>
            </a:r>
          </a:p>
          <a:p>
            <a:r>
              <a:rPr lang="en-GB" dirty="0"/>
              <a:t> time again without moving</a:t>
            </a:r>
          </a:p>
          <a:p>
            <a:r>
              <a:rPr lang="en-GB" dirty="0"/>
              <a:t> forward or seeing anything </a:t>
            </a:r>
          </a:p>
          <a:p>
            <a:r>
              <a:rPr lang="en-GB" dirty="0"/>
              <a:t>change.</a:t>
            </a:r>
          </a:p>
          <a:p>
            <a:endParaRPr lang="en-GB" dirty="0"/>
          </a:p>
          <a:p>
            <a:r>
              <a:rPr lang="en-GB" dirty="0"/>
              <a:t>The concept of striking when </a:t>
            </a:r>
          </a:p>
          <a:p>
            <a:r>
              <a:rPr lang="en-GB" dirty="0"/>
              <a:t>the iron is cold is to address an incident when everything is </a:t>
            </a:r>
            <a:r>
              <a:rPr lang="en-GB" b="1" u="sng" dirty="0"/>
              <a:t>properly</a:t>
            </a:r>
            <a:r>
              <a:rPr lang="en-GB" dirty="0"/>
              <a:t> calm. This could even be days after the incident has happened! It gives you and your child space to think about what has happened, and when you do come to talk about it, you’re able to be much more rational and reasonable. There’s less chance that things will explode again as you’re not feeling angry, and the chance of being able to address what happened and come up with a plan is much higher. There is much more chance that your child will engage.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52587" y="1776319"/>
            <a:ext cx="2438400" cy="1965960"/>
          </a:xfrm>
          <a:prstGeom prst="rect">
            <a:avLst/>
          </a:prstGeom>
        </p:spPr>
      </p:pic>
    </p:spTree>
    <p:extLst>
      <p:ext uri="{BB962C8B-B14F-4D97-AF65-F5344CB8AC3E}">
        <p14:creationId xmlns:p14="http://schemas.microsoft.com/office/powerpoint/2010/main" val="1402955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6549B456CD744784054DC5774929DF" ma:contentTypeVersion="13" ma:contentTypeDescription="Create a new document." ma:contentTypeScope="" ma:versionID="f9f52f4a8445ce943162ccafb702a324">
  <xsd:schema xmlns:xsd="http://www.w3.org/2001/XMLSchema" xmlns:xs="http://www.w3.org/2001/XMLSchema" xmlns:p="http://schemas.microsoft.com/office/2006/metadata/properties" xmlns:ns2="c4a4db9a-0e74-4a6f-917a-ae5815bbe6c6" xmlns:ns3="4a568d73-2203-4ea2-aa26-21540b77fbfd" targetNamespace="http://schemas.microsoft.com/office/2006/metadata/properties" ma:root="true" ma:fieldsID="4d565cd32c7b7101e352f42849753e15" ns2:_="" ns3:_="">
    <xsd:import namespace="c4a4db9a-0e74-4a6f-917a-ae5815bbe6c6"/>
    <xsd:import namespace="4a568d73-2203-4ea2-aa26-21540b77fbf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a4db9a-0e74-4a6f-917a-ae5815bbe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fc646e7-1ca0-4c93-8f68-1daae343595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568d73-2203-4ea2-aa26-21540b77fbf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c3bb54c-5c26-4e1e-bd52-9c76f8de096a}" ma:internalName="TaxCatchAll" ma:showField="CatchAllData" ma:web="4a568d73-2203-4ea2-aa26-21540b77fbf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4a4db9a-0e74-4a6f-917a-ae5815bbe6c6">
      <Terms xmlns="http://schemas.microsoft.com/office/infopath/2007/PartnerControls"/>
    </lcf76f155ced4ddcb4097134ff3c332f>
    <TaxCatchAll xmlns="4a568d73-2203-4ea2-aa26-21540b77fbfd" xsi:nil="true"/>
  </documentManagement>
</p:properties>
</file>

<file path=customXml/itemProps1.xml><?xml version="1.0" encoding="utf-8"?>
<ds:datastoreItem xmlns:ds="http://schemas.openxmlformats.org/officeDocument/2006/customXml" ds:itemID="{BF14C2F1-345D-4ACC-B990-221DA0C96762}"/>
</file>

<file path=customXml/itemProps2.xml><?xml version="1.0" encoding="utf-8"?>
<ds:datastoreItem xmlns:ds="http://schemas.openxmlformats.org/officeDocument/2006/customXml" ds:itemID="{09F0C627-EB5A-402A-9F25-B8F3F0C55808}"/>
</file>

<file path=customXml/itemProps3.xml><?xml version="1.0" encoding="utf-8"?>
<ds:datastoreItem xmlns:ds="http://schemas.openxmlformats.org/officeDocument/2006/customXml" ds:itemID="{789EF9BE-6A32-44DB-9966-1CDEBC27856F}"/>
</file>

<file path=docProps/app.xml><?xml version="1.0" encoding="utf-8"?>
<Properties xmlns="http://schemas.openxmlformats.org/officeDocument/2006/extended-properties" xmlns:vt="http://schemas.openxmlformats.org/officeDocument/2006/docPropsVTypes">
  <TotalTime>304</TotalTime>
  <Words>909</Words>
  <Application>Microsoft Office PowerPoint</Application>
  <PresentationFormat>Widescreen</PresentationFormat>
  <Paragraphs>94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Derbyshire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Williamson (Childrens Services)</dc:creator>
  <cp:lastModifiedBy>Lucy Brocklesby</cp:lastModifiedBy>
  <cp:revision>21</cp:revision>
  <cp:lastPrinted>2018-05-03T13:10:40Z</cp:lastPrinted>
  <dcterms:created xsi:type="dcterms:W3CDTF">2018-05-03T08:13:35Z</dcterms:created>
  <dcterms:modified xsi:type="dcterms:W3CDTF">2023-03-31T09:21:03Z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0x010100D46549B456CD744784054DC5774929DF</vt:lpwstr>
  </property>
</Properties>
</file>